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Dosis"/>
      <p:regular r:id="rId26"/>
      <p:bold r:id="rId27"/>
    </p:embeddedFont>
    <p:embeddedFont>
      <p:font typeface="Oswald Medium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nconsolata"/>
      <p:regular r:id="rId34"/>
      <p:bold r:id="rId35"/>
    </p:embeddedFont>
    <p:embeddedFont>
      <p:font typeface="Dosis Medium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osis-regular.fntdata"/><Relationship Id="rId25" Type="http://schemas.openxmlformats.org/officeDocument/2006/relationships/slide" Target="slides/slide21.xml"/><Relationship Id="rId28" Type="http://schemas.openxmlformats.org/officeDocument/2006/relationships/font" Target="fonts/OswaldMedium-regular.fntdata"/><Relationship Id="rId27" Type="http://schemas.openxmlformats.org/officeDocument/2006/relationships/font" Target="fonts/Dosi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Inconsolata-bold.fntdata"/><Relationship Id="rId12" Type="http://schemas.openxmlformats.org/officeDocument/2006/relationships/slide" Target="slides/slide8.xml"/><Relationship Id="rId34" Type="http://schemas.openxmlformats.org/officeDocument/2006/relationships/font" Target="fonts/Inconsolata-regular.fntdata"/><Relationship Id="rId15" Type="http://schemas.openxmlformats.org/officeDocument/2006/relationships/slide" Target="slides/slide11.xml"/><Relationship Id="rId37" Type="http://schemas.openxmlformats.org/officeDocument/2006/relationships/font" Target="fonts/DosisMedium-bold.fntdata"/><Relationship Id="rId14" Type="http://schemas.openxmlformats.org/officeDocument/2006/relationships/slide" Target="slides/slide10.xml"/><Relationship Id="rId36" Type="http://schemas.openxmlformats.org/officeDocument/2006/relationships/font" Target="fonts/DosisMedium-regular.fntdata"/><Relationship Id="rId17" Type="http://schemas.openxmlformats.org/officeDocument/2006/relationships/slide" Target="slides/slide13.xml"/><Relationship Id="rId39" Type="http://schemas.openxmlformats.org/officeDocument/2006/relationships/font" Target="fonts/Oswald-bold.fntdata"/><Relationship Id="rId16" Type="http://schemas.openxmlformats.org/officeDocument/2006/relationships/slide" Target="slides/slide12.xml"/><Relationship Id="rId38" Type="http://schemas.openxmlformats.org/officeDocument/2006/relationships/font" Target="fonts/Oswa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fada2aa4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9fada2aa4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fada2aa4e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fada2aa4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fada2aa4e_2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fada2aa4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355e923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355e923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63b5d7a67_1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63b5d7a67_1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fada2aa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fada2aa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51a802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851a802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9355e923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9355e923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fada2aa4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9fada2aa4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355e923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9355e923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3a7ecafd7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3a7ecafd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Protocontrol allows engineers and hobbyists to execute their vision for a user interface panel with a start-to-finish user interface development experience</a:t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Bring the audience to the same place as us before diving into details, set the tone, differentiate ourselves from other projects </a:t>
            </a:r>
            <a:endParaRPr b="1"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355e923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9355e923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People Responsible: Abisha, Parker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Buy TIs PC8574 IC and make a Schematic for PCB (replicate the pin expander)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Continue Verilog Modeling of I2C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400"/>
              <a:buFont typeface="Dosis"/>
              <a:buChar char="▹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Explore what modules we have available to us with Vivado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63b5d7a67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863b5d7a6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3b5d7a67_1_16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3b5d7a67_1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fada2aa4e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fada2aa4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fada2aa4e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fada2aa4e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fada2aa4e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fada2aa4e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fada2aa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fada2aa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fada2aa4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fada2aa4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fada2aa4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fada2aa4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187225" y="3724500"/>
            <a:ext cx="8369700" cy="6699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72400" y="186837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" name="Google Shape;105;p11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106" name="Google Shape;106;p11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p11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861625" y="4467825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3" name="Google Shape;133;p1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 1">
  <p:cSld name="BLANK_1_1">
    <p:bg>
      <p:bgPr>
        <a:solidFill>
          <a:srgbClr val="22222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flipH="1">
            <a:off x="-903537" y="-871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745950" y="-87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Bar">
  <p:cSld name="CUSTOM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526678" y="2220366"/>
            <a:ext cx="6090715" cy="702675"/>
            <a:chOff x="3571" y="2240822"/>
            <a:chExt cx="8120953" cy="936900"/>
          </a:xfrm>
        </p:grpSpPr>
        <p:sp>
          <p:nvSpPr>
            <p:cNvPr id="19" name="Google Shape;19;p3"/>
            <p:cNvSpPr/>
            <p:nvPr/>
          </p:nvSpPr>
          <p:spPr>
            <a:xfrm>
              <a:off x="3571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31015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721445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1721445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189956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2217400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907829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3907829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376340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4403784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094214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094214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562724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 txBox="1"/>
            <p:nvPr/>
          </p:nvSpPr>
          <p:spPr>
            <a:xfrm>
              <a:off x="6590168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▸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35" name="Google Shape;35;p4"/>
          <p:cNvSpPr/>
          <p:nvPr/>
        </p:nvSpPr>
        <p:spPr>
          <a:xfrm flipH="1">
            <a:off x="-38890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2.0">
  <p:cSld name="TITLE_1_2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 flipH="1">
            <a:off x="929650" y="3642425"/>
            <a:ext cx="8629800" cy="752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" name="Google Shape;48;p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" name="Google Shape;51;p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54" name="Google Shape;54;p7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6" name="Google Shape;66;p8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" name="Google Shape;67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8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4" name="Google Shape;74;p8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8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79" name="Google Shape;79;p9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8" name="Google Shape;88;p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93" name="Google Shape;93;p10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94" name="Google Shape;94;p1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yD_D-QVBCx-xBn703JVczOY7Axwhinvh/view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ctrTitle"/>
          </p:nvPr>
        </p:nvSpPr>
        <p:spPr>
          <a:xfrm>
            <a:off x="1172400" y="201492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ProtoControl</a:t>
            </a:r>
            <a:endParaRPr b="1"/>
          </a:p>
        </p:txBody>
      </p:sp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1480300" y="3800200"/>
            <a:ext cx="7715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Kelly Mae Allen, Abisha Fenn, Nida Kosedagi, Parker Sexton, William Wood</a:t>
            </a:r>
            <a:endParaRPr sz="18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5" y="0"/>
            <a:ext cx="31146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Component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7" name="Google Shape;377;p32"/>
          <p:cNvCxnSpPr>
            <a:stCxn id="365" idx="1"/>
            <a:endCxn id="366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8" name="Google Shape;378;p32"/>
          <p:cNvCxnSpPr>
            <a:endCxn id="367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9" name="Google Shape;379;p32"/>
          <p:cNvCxnSpPr>
            <a:endCxn id="368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0" name="Google Shape;380;p32"/>
          <p:cNvCxnSpPr>
            <a:stCxn id="368" idx="3"/>
            <a:endCxn id="369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1" name="Google Shape;381;p32"/>
          <p:cNvCxnSpPr>
            <a:endCxn id="370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2" name="Google Shape;382;p32"/>
          <p:cNvCxnSpPr>
            <a:endCxn id="371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3" name="Google Shape;383;p32"/>
          <p:cNvCxnSpPr>
            <a:endCxn id="372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4" name="Google Shape;384;p32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p32"/>
          <p:cNvCxnSpPr>
            <a:endCxn id="374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6" name="Google Shape;386;p32"/>
          <p:cNvCxnSpPr>
            <a:endCxn id="375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7" name="Google Shape;387;p32"/>
          <p:cNvCxnSpPr>
            <a:endCxn id="376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Component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1" name="Google Shape;411;p33"/>
          <p:cNvCxnSpPr>
            <a:stCxn id="399" idx="1"/>
            <a:endCxn id="400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" name="Google Shape;412;p33"/>
          <p:cNvCxnSpPr>
            <a:endCxn id="401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3" name="Google Shape;413;p33"/>
          <p:cNvCxnSpPr>
            <a:endCxn id="402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4" name="Google Shape;414;p33"/>
          <p:cNvCxnSpPr>
            <a:stCxn id="402" idx="3"/>
            <a:endCxn id="403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5" name="Google Shape;415;p33"/>
          <p:cNvCxnSpPr>
            <a:endCxn id="404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6" name="Google Shape;416;p33"/>
          <p:cNvCxnSpPr>
            <a:endCxn id="405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7" name="Google Shape;417;p33"/>
          <p:cNvCxnSpPr>
            <a:endCxn id="406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8" name="Google Shape;418;p33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p33"/>
          <p:cNvCxnSpPr>
            <a:endCxn id="408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0" name="Google Shape;420;p33"/>
          <p:cNvCxnSpPr>
            <a:endCxn id="409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1" name="Google Shape;421;p33"/>
          <p:cNvCxnSpPr>
            <a:endCxn id="410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1570250" y="937392"/>
            <a:ext cx="6273600" cy="25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427" name="Google Shape;427;p34"/>
          <p:cNvSpPr/>
          <p:nvPr/>
        </p:nvSpPr>
        <p:spPr>
          <a:xfrm>
            <a:off x="366219" y="277959"/>
            <a:ext cx="3724200" cy="56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717"/>
            <a:ext cx="3117375" cy="10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4244481" y="277959"/>
            <a:ext cx="4731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43764"/>
                </a:solidFill>
                <a:latin typeface="Oswald"/>
                <a:ea typeface="Oswald"/>
                <a:cs typeface="Oswald"/>
                <a:sym typeface="Oswald"/>
              </a:rPr>
              <a:t>A plug and play panel with a start-to-finish user interface development experience</a:t>
            </a:r>
            <a:endParaRPr b="1" sz="1800">
              <a:solidFill>
                <a:srgbClr val="34376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168519" y="3582384"/>
            <a:ext cx="2562300" cy="140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43764"/>
                </a:solidFill>
                <a:highlight>
                  <a:srgbClr val="EEEE99"/>
                </a:highlight>
                <a:latin typeface="Impact"/>
                <a:ea typeface="Impact"/>
                <a:cs typeface="Impact"/>
                <a:sym typeface="Impact"/>
              </a:rPr>
              <a:t>Design Challenges</a:t>
            </a:r>
            <a:endParaRPr b="1" sz="1300">
              <a:solidFill>
                <a:srgbClr val="343764"/>
              </a:solidFill>
              <a:highlight>
                <a:srgbClr val="EEEE9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 b="1" sz="1300">
              <a:solidFill>
                <a:srgbClr val="34376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Compatibility with multiple MCUs</a:t>
            </a:r>
            <a:endParaRPr sz="1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Generating working embedded code</a:t>
            </a:r>
            <a:endParaRPr sz="1300">
              <a:solidFill>
                <a:srgbClr val="343764"/>
              </a:solidFill>
            </a:endParaRPr>
          </a:p>
          <a:p>
            <a:pPr indent="-13970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400"/>
              <a:buChar char="●"/>
            </a:pPr>
            <a:r>
              <a:rPr lang="en" sz="1300">
                <a:solidFill>
                  <a:srgbClr val="343764"/>
                </a:solidFill>
              </a:rPr>
              <a:t>Controlling user system</a:t>
            </a:r>
            <a:r>
              <a:rPr lang="en" sz="1400">
                <a:solidFill>
                  <a:srgbClr val="343764"/>
                </a:solidFill>
              </a:rPr>
              <a:t> </a:t>
            </a:r>
            <a:endParaRPr sz="300">
              <a:solidFill>
                <a:srgbClr val="343764"/>
              </a:solidFill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3290850" y="3597605"/>
            <a:ext cx="5455800" cy="140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1" lang="en" sz="1300">
                <a:solidFill>
                  <a:srgbClr val="343764"/>
                </a:solidFill>
                <a:highlight>
                  <a:srgbClr val="EEEE99"/>
                </a:highlight>
                <a:latin typeface="Impact"/>
                <a:ea typeface="Impact"/>
                <a:cs typeface="Impact"/>
                <a:sym typeface="Impact"/>
              </a:rPr>
              <a:t>Key features</a:t>
            </a:r>
            <a:endParaRPr b="1" sz="1300">
              <a:solidFill>
                <a:srgbClr val="343764"/>
              </a:solidFill>
              <a:highlight>
                <a:srgbClr val="EEEE9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Napkin-to-UI</a:t>
            </a:r>
            <a:endParaRPr sz="1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No embedded knowledge needed</a:t>
            </a:r>
            <a:endParaRPr sz="1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Plug and Play design</a:t>
            </a:r>
            <a:endParaRPr sz="1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Serial communication protocol</a:t>
            </a:r>
            <a:endParaRPr sz="1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Interchangeable tactile buttons, knobs, and sliders</a:t>
            </a:r>
            <a:endParaRPr sz="300">
              <a:solidFill>
                <a:srgbClr val="343764"/>
              </a:solidFill>
            </a:endParaRPr>
          </a:p>
          <a:p>
            <a:pPr indent="-133350" lvl="0" marL="1016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300"/>
              <a:buChar char="●"/>
            </a:pPr>
            <a:r>
              <a:rPr lang="en" sz="1300">
                <a:solidFill>
                  <a:srgbClr val="343764"/>
                </a:solidFill>
              </a:rPr>
              <a:t>Dedicated power supply</a:t>
            </a:r>
            <a:endParaRPr sz="1300">
              <a:solidFill>
                <a:srgbClr val="343764"/>
              </a:solidFill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6484356" y="931284"/>
            <a:ext cx="2491200" cy="2562000"/>
          </a:xfrm>
          <a:prstGeom prst="roundRect">
            <a:avLst>
              <a:gd fmla="val 16667" name="adj"/>
            </a:avLst>
          </a:prstGeom>
          <a:solidFill>
            <a:srgbClr val="BBE6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433" name="Google Shape;433;p34"/>
          <p:cNvSpPr txBox="1"/>
          <p:nvPr/>
        </p:nvSpPr>
        <p:spPr>
          <a:xfrm>
            <a:off x="6713291" y="1003406"/>
            <a:ext cx="2033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43764"/>
                </a:solidFill>
                <a:highlight>
                  <a:srgbClr val="CEE676"/>
                </a:highlight>
                <a:latin typeface="Oswald"/>
                <a:ea typeface="Oswald"/>
                <a:cs typeface="Oswald"/>
                <a:sym typeface="Oswald"/>
              </a:rPr>
              <a:t>Embedded System </a:t>
            </a:r>
            <a:r>
              <a:rPr b="1" lang="en" sz="1400">
                <a:highlight>
                  <a:srgbClr val="CEE676"/>
                </a:highlight>
                <a:latin typeface="Oswald"/>
                <a:ea typeface="Oswald"/>
                <a:cs typeface="Oswald"/>
                <a:sym typeface="Oswald"/>
              </a:rPr>
              <a:t>      </a:t>
            </a:r>
            <a:endParaRPr b="1" sz="1400">
              <a:highlight>
                <a:srgbClr val="CEE676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204106" y="931282"/>
            <a:ext cx="2491200" cy="2562000"/>
          </a:xfrm>
          <a:prstGeom prst="roundRect">
            <a:avLst>
              <a:gd fmla="val 16667" name="adj"/>
            </a:avLst>
          </a:prstGeom>
          <a:solidFill>
            <a:srgbClr val="BBE61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435" name="Google Shape;435;p34"/>
          <p:cNvSpPr txBox="1"/>
          <p:nvPr/>
        </p:nvSpPr>
        <p:spPr>
          <a:xfrm>
            <a:off x="433041" y="1003404"/>
            <a:ext cx="2033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43764"/>
                </a:solidFill>
                <a:highlight>
                  <a:srgbClr val="CEE676"/>
                </a:highlight>
                <a:latin typeface="Oswald"/>
                <a:ea typeface="Oswald"/>
                <a:cs typeface="Oswald"/>
                <a:sym typeface="Oswald"/>
              </a:rPr>
              <a:t>Software Support</a:t>
            </a:r>
            <a:endParaRPr b="1" sz="1400">
              <a:highlight>
                <a:srgbClr val="CEE676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6" name="Google Shape;4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10" y="779147"/>
            <a:ext cx="3931956" cy="2948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/>
          <p:nvPr/>
        </p:nvSpPr>
        <p:spPr>
          <a:xfrm>
            <a:off x="710349" y="1235730"/>
            <a:ext cx="1541100" cy="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Medium"/>
                <a:ea typeface="Oswald Medium"/>
                <a:cs typeface="Oswald Medium"/>
                <a:sym typeface="Oswald Medium"/>
              </a:rPr>
              <a:t>User Designs Layout</a:t>
            </a:r>
            <a:endParaRPr sz="1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710349" y="1809665"/>
            <a:ext cx="1541100" cy="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Medium"/>
                <a:ea typeface="Oswald Medium"/>
                <a:cs typeface="Oswald Medium"/>
                <a:sym typeface="Oswald Medium"/>
              </a:rPr>
              <a:t>Convert to embedded code</a:t>
            </a:r>
            <a:endParaRPr sz="1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710350" y="2383598"/>
            <a:ext cx="1541100" cy="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Medium"/>
                <a:ea typeface="Oswald Medium"/>
                <a:cs typeface="Oswald Medium"/>
                <a:sym typeface="Oswald Medium"/>
              </a:rPr>
              <a:t>Communicate with device</a:t>
            </a:r>
            <a:endParaRPr sz="1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710349" y="2957535"/>
            <a:ext cx="1541100" cy="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0950" lIns="20950" spcFirstLastPara="1" rIns="20950" wrap="square" tIns="2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Medium"/>
                <a:ea typeface="Oswald Medium"/>
                <a:cs typeface="Oswald Medium"/>
                <a:sym typeface="Oswald Medium"/>
              </a:rPr>
              <a:t>Interface with user</a:t>
            </a:r>
            <a:endParaRPr sz="1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441" name="Google Shape;441;p34"/>
          <p:cNvGrpSpPr/>
          <p:nvPr/>
        </p:nvGrpSpPr>
        <p:grpSpPr>
          <a:xfrm>
            <a:off x="6604571" y="1235563"/>
            <a:ext cx="2293639" cy="2110383"/>
            <a:chOff x="36576000" y="5443100"/>
            <a:chExt cx="10890975" cy="10934625"/>
          </a:xfrm>
        </p:grpSpPr>
        <p:sp>
          <p:nvSpPr>
            <p:cNvPr id="442" name="Google Shape;442;p34"/>
            <p:cNvSpPr/>
            <p:nvPr/>
          </p:nvSpPr>
          <p:spPr>
            <a:xfrm>
              <a:off x="38413550" y="5443100"/>
              <a:ext cx="7318800" cy="201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 Medium"/>
                  <a:ea typeface="Oswald Medium"/>
                  <a:cs typeface="Oswald Medium"/>
                  <a:sym typeface="Oswald Medium"/>
                </a:rPr>
                <a:t>Init Components</a:t>
              </a:r>
              <a:endParaRPr sz="1100"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8413550" y="8416375"/>
              <a:ext cx="7318800" cy="201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 Medium"/>
                  <a:ea typeface="Oswald Medium"/>
                  <a:cs typeface="Oswald Medium"/>
                  <a:sym typeface="Oswald Medium"/>
                </a:rPr>
                <a:t>Draw Static Images</a:t>
              </a:r>
              <a:endParaRPr sz="1100"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6576000" y="11389650"/>
              <a:ext cx="5243400" cy="201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 Medium"/>
                  <a:ea typeface="Oswald Medium"/>
                  <a:cs typeface="Oswald Medium"/>
                  <a:sym typeface="Oswald Medium"/>
                </a:rPr>
                <a:t>Init Components</a:t>
              </a:r>
              <a:endParaRPr sz="1100"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2223575" y="11389650"/>
              <a:ext cx="5243400" cy="201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 Medium"/>
                  <a:ea typeface="Oswald Medium"/>
                  <a:cs typeface="Oswald Medium"/>
                  <a:sym typeface="Oswald Medium"/>
                </a:rPr>
                <a:t>Poll Auxiliary Components</a:t>
              </a:r>
              <a:endParaRPr sz="1100"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8413550" y="14362925"/>
              <a:ext cx="7318800" cy="201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swald Medium"/>
                  <a:ea typeface="Oswald Medium"/>
                  <a:cs typeface="Oswald Medium"/>
                  <a:sym typeface="Oswald Medium"/>
                </a:rPr>
                <a:t>Update Console</a:t>
              </a:r>
              <a:endParaRPr sz="1100"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cxnSp>
        <p:nvCxnSpPr>
          <p:cNvPr id="447" name="Google Shape;447;p34"/>
          <p:cNvCxnSpPr>
            <a:stCxn id="437" idx="2"/>
            <a:endCxn id="438" idx="0"/>
          </p:cNvCxnSpPr>
          <p:nvPr/>
        </p:nvCxnSpPr>
        <p:spPr>
          <a:xfrm>
            <a:off x="1480899" y="1624530"/>
            <a:ext cx="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4"/>
          <p:cNvCxnSpPr>
            <a:stCxn id="438" idx="2"/>
            <a:endCxn id="439" idx="0"/>
          </p:cNvCxnSpPr>
          <p:nvPr/>
        </p:nvCxnSpPr>
        <p:spPr>
          <a:xfrm>
            <a:off x="1480899" y="2198465"/>
            <a:ext cx="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4"/>
          <p:cNvCxnSpPr>
            <a:stCxn id="439" idx="2"/>
            <a:endCxn id="440" idx="0"/>
          </p:cNvCxnSpPr>
          <p:nvPr/>
        </p:nvCxnSpPr>
        <p:spPr>
          <a:xfrm>
            <a:off x="1480900" y="2772398"/>
            <a:ext cx="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34"/>
          <p:cNvCxnSpPr>
            <a:stCxn id="442" idx="2"/>
            <a:endCxn id="443" idx="0"/>
          </p:cNvCxnSpPr>
          <p:nvPr/>
        </p:nvCxnSpPr>
        <p:spPr>
          <a:xfrm>
            <a:off x="7762229" y="1624419"/>
            <a:ext cx="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34"/>
          <p:cNvCxnSpPr>
            <a:endCxn id="444" idx="0"/>
          </p:cNvCxnSpPr>
          <p:nvPr/>
        </p:nvCxnSpPr>
        <p:spPr>
          <a:xfrm flipH="1">
            <a:off x="7156701" y="2198747"/>
            <a:ext cx="6159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34"/>
          <p:cNvCxnSpPr>
            <a:stCxn id="443" idx="2"/>
            <a:endCxn id="445" idx="0"/>
          </p:cNvCxnSpPr>
          <p:nvPr/>
        </p:nvCxnSpPr>
        <p:spPr>
          <a:xfrm>
            <a:off x="7762229" y="2198261"/>
            <a:ext cx="5838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4"/>
          <p:cNvCxnSpPr>
            <a:stCxn id="444" idx="2"/>
            <a:endCxn id="446" idx="0"/>
          </p:cNvCxnSpPr>
          <p:nvPr/>
        </p:nvCxnSpPr>
        <p:spPr>
          <a:xfrm>
            <a:off x="7156701" y="2772103"/>
            <a:ext cx="6054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4"/>
          <p:cNvCxnSpPr>
            <a:stCxn id="445" idx="2"/>
            <a:endCxn id="446" idx="0"/>
          </p:cNvCxnSpPr>
          <p:nvPr/>
        </p:nvCxnSpPr>
        <p:spPr>
          <a:xfrm flipH="1">
            <a:off x="7762281" y="2772103"/>
            <a:ext cx="5838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</a:t>
            </a:r>
            <a:endParaRPr/>
          </a:p>
        </p:txBody>
      </p:sp>
      <p:sp>
        <p:nvSpPr>
          <p:cNvPr id="460" name="Google Shape;460;p35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 feedback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intuitive does it feel as an end user?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intuitive is it as a customer?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Progress</a:t>
            </a:r>
            <a:endParaRPr/>
          </a:p>
        </p:txBody>
      </p:sp>
      <p:sp>
        <p:nvSpPr>
          <p:cNvPr id="476" name="Google Shape;476;p38"/>
          <p:cNvSpPr txBox="1"/>
          <p:nvPr>
            <p:ph idx="1" type="body"/>
          </p:nvPr>
        </p:nvSpPr>
        <p:spPr>
          <a:xfrm>
            <a:off x="134150" y="1348625"/>
            <a:ext cx="61752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Digital Components drawn based on SD card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Text file format created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Classes made for Increment, Pushbutton, and toggle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Console with updated values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Serial communication network with user system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Integration with other subsystems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482" name="Google Shape;482;p39"/>
          <p:cNvSpPr txBox="1"/>
          <p:nvPr>
            <p:ph idx="1" type="body"/>
          </p:nvPr>
        </p:nvSpPr>
        <p:spPr>
          <a:xfrm>
            <a:off x="0" y="1268200"/>
            <a:ext cx="2895900" cy="175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Integration 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of Subsystems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Website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Protocontrol System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User System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Built Sample User Systems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Arduino 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Raspberry Pi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2376575" y="1078500"/>
            <a:ext cx="6831600" cy="29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lt2"/>
                </a:highlight>
                <a:latin typeface="Dosis"/>
                <a:ea typeface="Dosis"/>
                <a:cs typeface="Dosis"/>
                <a:sym typeface="Dosis"/>
              </a:rPr>
              <a:t>Developed command protocol for communication between subsystems</a:t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+[command]|[parameters]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sending text from user system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+write|[line]|[start character]|[user text] 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sending component state to user system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+out1|[state of component 1]\n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ex/ changing properties of digital components </a:t>
            </a:r>
            <a:endParaRPr sz="1700" u="sng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3F3F3"/>
                </a:highlight>
                <a:latin typeface="Inconsolata"/>
                <a:ea typeface="Inconsolata"/>
                <a:cs typeface="Inconsolata"/>
                <a:sym typeface="Inconsolata"/>
              </a:rPr>
              <a:t>+init|[component type]|[component location]|[identifier]\n</a:t>
            </a:r>
            <a:endParaRPr sz="17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between Protocontrol and User System</a:t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407200" y="1269000"/>
            <a:ext cx="33474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progress</a:t>
            </a:r>
            <a:endParaRPr/>
          </a:p>
        </p:txBody>
      </p:sp>
      <p:sp>
        <p:nvSpPr>
          <p:cNvPr id="495" name="Google Shape;495;p41"/>
          <p:cNvSpPr txBox="1"/>
          <p:nvPr>
            <p:ph idx="1" type="body"/>
          </p:nvPr>
        </p:nvSpPr>
        <p:spPr>
          <a:xfrm>
            <a:off x="499750" y="917675"/>
            <a:ext cx="37512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Progress &amp; Status: Main PCB printed and working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Lessons Learned: Importance of test points, avoiding 90 degree angles, ground travelling parallel to clock traces, flooding a part of the PCB with ground plane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510850" y="2918650"/>
            <a:ext cx="372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Next Steps: Redesign the I2C pin order to ensure consistent component orientation across sides, design component PCBs to work with PCF8574 (bulk capacitors and more resistors to be added)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850" y="2781575"/>
            <a:ext cx="2128700" cy="2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625" y="1169800"/>
            <a:ext cx="2376376" cy="192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1"/>
          <p:cNvCxnSpPr/>
          <p:nvPr/>
        </p:nvCxnSpPr>
        <p:spPr>
          <a:xfrm flipH="1">
            <a:off x="5701300" y="1960000"/>
            <a:ext cx="743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41"/>
          <p:cNvSpPr txBox="1"/>
          <p:nvPr/>
        </p:nvSpPr>
        <p:spPr>
          <a:xfrm>
            <a:off x="4389625" y="1719550"/>
            <a:ext cx="13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PCB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1" name="Google Shape;501;p41"/>
          <p:cNvCxnSpPr/>
          <p:nvPr/>
        </p:nvCxnSpPr>
        <p:spPr>
          <a:xfrm flipH="1" rot="10800000">
            <a:off x="6378775" y="3806125"/>
            <a:ext cx="7632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1"/>
          <p:cNvSpPr txBox="1"/>
          <p:nvPr/>
        </p:nvSpPr>
        <p:spPr>
          <a:xfrm>
            <a:off x="7208200" y="3238275"/>
            <a:ext cx="1651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Component PCB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(PCF8574 &amp; Arduino Nano) - In progress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ProtoControl?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4"/>
          <p:cNvSpPr txBox="1"/>
          <p:nvPr>
            <p:ph idx="4294967295" type="body"/>
          </p:nvPr>
        </p:nvSpPr>
        <p:spPr>
          <a:xfrm>
            <a:off x="594900" y="1125425"/>
            <a:ext cx="41544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plug and play panel with a start-to-finish user interface development experience.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Software platform to design user interface layout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Auto generated embedded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Touch-screen display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Hot swappable hardware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Compatibility with industry standard technology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32574" l="17427" r="12891" t="23075"/>
          <a:stretch/>
        </p:blipFill>
        <p:spPr>
          <a:xfrm>
            <a:off x="4669625" y="1845700"/>
            <a:ext cx="4240927" cy="20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+ Serial Communication progress</a:t>
            </a:r>
            <a:endParaRPr/>
          </a:p>
        </p:txBody>
      </p:sp>
      <p:sp>
        <p:nvSpPr>
          <p:cNvPr id="508" name="Google Shape;508;p42"/>
          <p:cNvSpPr txBox="1"/>
          <p:nvPr>
            <p:ph idx="1" type="body"/>
          </p:nvPr>
        </p:nvSpPr>
        <p:spPr>
          <a:xfrm>
            <a:off x="4645525" y="1131525"/>
            <a:ext cx="3393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Successfully interfaced PCF8574N GPIO Expander with button and led (non-I2C to I2C)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Lessons Learned: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Always check the part id when it arrives in the mail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Make Schematic for PCB (replicate the pin expander)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Use magnetic I2C pogo connectors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Define a more robust way of integrating components (w/o dependence on specific libraries)</a:t>
            </a: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09" name="Google Shape;509;p42" title="CD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7575"/>
            <a:ext cx="4340725" cy="325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Progress </a:t>
            </a:r>
            <a:endParaRPr/>
          </a:p>
        </p:txBody>
      </p:sp>
      <p:sp>
        <p:nvSpPr>
          <p:cNvPr id="515" name="Google Shape;515;p4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0" y="1215350"/>
            <a:ext cx="2563699" cy="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/>
        </p:nvSpPr>
        <p:spPr>
          <a:xfrm>
            <a:off x="5502500" y="2087300"/>
            <a:ext cx="3466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Cross-Platform Application Development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Android/IOS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info to come (Timeline, Concept Diagrams)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462575" y="1477450"/>
            <a:ext cx="4786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been done: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Optimized image processing &amp; object detection algorithm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round of training data coming soon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and refactored templated embedded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Looked into web hosting options provided by NCSU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698" y="3353047"/>
            <a:ext cx="2934902" cy="1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5"/>
          <p:cNvSpPr txBox="1"/>
          <p:nvPr>
            <p:ph idx="4294967295" type="title"/>
          </p:nvPr>
        </p:nvSpPr>
        <p:spPr>
          <a:xfrm>
            <a:off x="786675" y="79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21947" l="10759" r="10759" t="4404"/>
          <a:stretch/>
        </p:blipFill>
        <p:spPr>
          <a:xfrm>
            <a:off x="5579825" y="2862650"/>
            <a:ext cx="15321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50" y="2862650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063" y="779988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25" y="853813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75" y="780000"/>
            <a:ext cx="1437900" cy="143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61925" y="2201100"/>
            <a:ext cx="2590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Kelly Mae Allen </a:t>
            </a:r>
            <a:r>
              <a:rPr lang="en" sz="1200">
                <a:solidFill>
                  <a:schemeClr val="lt1"/>
                </a:solidFill>
              </a:rPr>
              <a:t>(Team Lead)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Enclosure modeling &amp; Power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Embedded software integration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5096375" y="4231575"/>
            <a:ext cx="24990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Abisha Fenn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Serial Communication IC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Enclosure Modeling &amp; Power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426100" y="4219500"/>
            <a:ext cx="27708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Nida Kosedagi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Custom PCB Design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Serial Communication IC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652575" y="2217900"/>
            <a:ext cx="25902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Will Wood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Software and Website to Design Digital UI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3172225" y="2217900"/>
            <a:ext cx="2823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Parker Sexton</a:t>
            </a:r>
            <a:r>
              <a:rPr lang="en" sz="1200">
                <a:solidFill>
                  <a:schemeClr val="lt1"/>
                </a:solidFill>
              </a:rPr>
              <a:t> (Project Sponsor)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Embedded Software Integration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Software/website, Custom PCB design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Independent Subsystems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 b="12299" l="19748" r="19748" t="12291"/>
          <a:stretch/>
        </p:blipFill>
        <p:spPr>
          <a:xfrm>
            <a:off x="3583400" y="1090799"/>
            <a:ext cx="19299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9819" l="13043" r="15721" t="9819"/>
          <a:stretch/>
        </p:blipFill>
        <p:spPr>
          <a:xfrm>
            <a:off x="721350" y="1111800"/>
            <a:ext cx="1844400" cy="156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5">
            <a:alphaModFix/>
          </a:blip>
          <a:srcRect b="0" l="6171" r="6171" t="2997"/>
          <a:stretch/>
        </p:blipFill>
        <p:spPr>
          <a:xfrm>
            <a:off x="6530950" y="1149000"/>
            <a:ext cx="1790400" cy="148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09775" y="2857500"/>
            <a:ext cx="1929900" cy="912600"/>
          </a:xfrm>
          <a:prstGeom prst="rect">
            <a:avLst/>
          </a:prstGeom>
          <a:noFill/>
          <a:ln cap="flat" cmpd="sng" w="9525">
            <a:solidFill>
              <a:srgbClr val="34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 will have a camera system and speaker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3464850" y="2917725"/>
            <a:ext cx="2004600" cy="852300"/>
          </a:xfrm>
          <a:prstGeom prst="rect">
            <a:avLst/>
          </a:prstGeom>
          <a:noFill/>
          <a:ln cap="flat" cmpd="sng" w="9525">
            <a:solidFill>
              <a:srgbClr val="34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MSP 430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 will be the 306 Car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6461200" y="2857500"/>
            <a:ext cx="1929900" cy="912600"/>
          </a:xfrm>
          <a:prstGeom prst="rect">
            <a:avLst/>
          </a:prstGeom>
          <a:noFill/>
          <a:ln cap="flat" cmpd="sng" w="9525">
            <a:solidFill>
              <a:srgbClr val="3437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 will have a photoresistor and DC Motor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07750" y="4074250"/>
            <a:ext cx="7681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System will connect to Protocontrol using the UART Communication Protocol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23" y="716350"/>
            <a:ext cx="5132400" cy="34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Component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28"/>
          <p:cNvCxnSpPr>
            <a:stCxn id="229" idx="1"/>
            <a:endCxn id="230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p28"/>
          <p:cNvCxnSpPr>
            <a:endCxn id="231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3" name="Google Shape;243;p28"/>
          <p:cNvCxnSpPr>
            <a:endCxn id="232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4" name="Google Shape;244;p28"/>
          <p:cNvCxnSpPr>
            <a:stCxn id="232" idx="3"/>
            <a:endCxn id="233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" name="Google Shape;245;p28"/>
          <p:cNvCxnSpPr>
            <a:endCxn id="234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6" name="Google Shape;246;p28"/>
          <p:cNvCxnSpPr>
            <a:endCxn id="235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7" name="Google Shape;247;p28"/>
          <p:cNvCxnSpPr>
            <a:endCxn id="236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8" name="Google Shape;248;p28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9" name="Google Shape;249;p28"/>
          <p:cNvCxnSpPr>
            <a:endCxn id="238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" name="Google Shape;250;p28"/>
          <p:cNvCxnSpPr>
            <a:endCxn id="239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1" name="Google Shape;251;p28"/>
          <p:cNvCxnSpPr>
            <a:endCxn id="240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Component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5" name="Google Shape;275;p29"/>
          <p:cNvCxnSpPr>
            <a:stCxn id="263" idx="1"/>
            <a:endCxn id="264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6" name="Google Shape;276;p29"/>
          <p:cNvCxnSpPr>
            <a:endCxn id="265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7" name="Google Shape;277;p29"/>
          <p:cNvCxnSpPr>
            <a:endCxn id="266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8" name="Google Shape;278;p29"/>
          <p:cNvCxnSpPr>
            <a:stCxn id="266" idx="3"/>
            <a:endCxn id="267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9" name="Google Shape;279;p29"/>
          <p:cNvCxnSpPr>
            <a:endCxn id="268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0" name="Google Shape;280;p29"/>
          <p:cNvCxnSpPr>
            <a:endCxn id="269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1" name="Google Shape;281;p29"/>
          <p:cNvCxnSpPr>
            <a:endCxn id="270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2" name="Google Shape;282;p29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3" name="Google Shape;283;p29"/>
          <p:cNvCxnSpPr>
            <a:endCxn id="272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4" name="Google Shape;284;p29"/>
          <p:cNvCxnSpPr>
            <a:endCxn id="273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5" name="Google Shape;285;p29"/>
          <p:cNvCxnSpPr>
            <a:endCxn id="274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Component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9" name="Google Shape;309;p30"/>
          <p:cNvCxnSpPr>
            <a:stCxn id="297" idx="1"/>
            <a:endCxn id="298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0" name="Google Shape;310;p30"/>
          <p:cNvCxnSpPr>
            <a:endCxn id="299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1" name="Google Shape;311;p30"/>
          <p:cNvCxnSpPr>
            <a:endCxn id="300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2" name="Google Shape;312;p30"/>
          <p:cNvCxnSpPr>
            <a:stCxn id="300" idx="3"/>
            <a:endCxn id="301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p30"/>
          <p:cNvCxnSpPr>
            <a:endCxn id="302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" name="Google Shape;314;p30"/>
          <p:cNvCxnSpPr>
            <a:endCxn id="303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p30"/>
          <p:cNvCxnSpPr>
            <a:endCxn id="304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30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7" name="Google Shape;317;p30"/>
          <p:cNvCxnSpPr>
            <a:endCxn id="306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8" name="Google Shape;318;p30"/>
          <p:cNvCxnSpPr>
            <a:endCxn id="307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p30"/>
          <p:cNvCxnSpPr>
            <a:endCxn id="308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3711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315780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5944450" y="1867750"/>
            <a:ext cx="2618700" cy="28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272400" y="1212250"/>
            <a:ext cx="2885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User Interface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3059550" y="1200550"/>
            <a:ext cx="2815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With User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5846200" y="1200550"/>
            <a:ext cx="2815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Functionality While User System is Running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889050" y="19831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Chooses Layout of Components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889050" y="26766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Configures Component Properties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889050" y="337007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Compiles Placement and Configuration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889050" y="4063525"/>
            <a:ext cx="16521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Produces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3641100" y="19785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Configuration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641100" y="26719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Component Output Receiver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3641100" y="336542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Implements Read and Write Commands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3641100" y="4058875"/>
            <a:ext cx="16521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Connects System UART Channels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6393150" y="19785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UART Channel for Commands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393250" y="267197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Monitors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393250" y="3365425"/>
            <a:ext cx="1686600" cy="55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Protocontrol Sends Component State Updates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6393250" y="4058875"/>
            <a:ext cx="1686600" cy="554700"/>
          </a:xfrm>
          <a:prstGeom prst="rect">
            <a:avLst/>
          </a:prstGeom>
          <a:solidFill>
            <a:srgbClr val="4372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Monitors UART Channel for Component State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3" name="Google Shape;343;p31"/>
          <p:cNvCxnSpPr>
            <a:stCxn id="331" idx="1"/>
            <a:endCxn id="332" idx="1"/>
          </p:cNvCxnSpPr>
          <p:nvPr/>
        </p:nvCxnSpPr>
        <p:spPr>
          <a:xfrm>
            <a:off x="889050" y="2260525"/>
            <a:ext cx="600" cy="69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4" name="Google Shape;344;p31"/>
          <p:cNvCxnSpPr>
            <a:endCxn id="333" idx="1"/>
          </p:cNvCxnSpPr>
          <p:nvPr/>
        </p:nvCxnSpPr>
        <p:spPr>
          <a:xfrm rot="5400000">
            <a:off x="546450" y="3297625"/>
            <a:ext cx="692400" cy="7200"/>
          </a:xfrm>
          <a:prstGeom prst="bentConnector4">
            <a:avLst>
              <a:gd fmla="val 18674" name="adj1"/>
              <a:gd fmla="val 33468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5" name="Google Shape;345;p31"/>
          <p:cNvCxnSpPr>
            <a:endCxn id="334" idx="1"/>
          </p:cNvCxnSpPr>
          <p:nvPr/>
        </p:nvCxnSpPr>
        <p:spPr>
          <a:xfrm rot="5400000">
            <a:off x="546600" y="3991225"/>
            <a:ext cx="692100" cy="7200"/>
          </a:xfrm>
          <a:prstGeom prst="bentConnector4">
            <a:avLst>
              <a:gd fmla="val 29963" name="adj1"/>
              <a:gd fmla="val 34072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6" name="Google Shape;346;p31"/>
          <p:cNvCxnSpPr>
            <a:stCxn id="334" idx="3"/>
            <a:endCxn id="335" idx="1"/>
          </p:cNvCxnSpPr>
          <p:nvPr/>
        </p:nvCxnSpPr>
        <p:spPr>
          <a:xfrm flipH="1" rot="10800000">
            <a:off x="2541150" y="2255875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7" name="Google Shape;347;p31"/>
          <p:cNvCxnSpPr>
            <a:endCxn id="336" idx="1"/>
          </p:cNvCxnSpPr>
          <p:nvPr/>
        </p:nvCxnSpPr>
        <p:spPr>
          <a:xfrm rot="5400000">
            <a:off x="3306300" y="2607625"/>
            <a:ext cx="676500" cy="6900"/>
          </a:xfrm>
          <a:prstGeom prst="bentConnector4">
            <a:avLst>
              <a:gd fmla="val 29501" name="adj1"/>
              <a:gd fmla="val 3551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8" name="Google Shape;348;p31"/>
          <p:cNvCxnSpPr>
            <a:endCxn id="337" idx="1"/>
          </p:cNvCxnSpPr>
          <p:nvPr/>
        </p:nvCxnSpPr>
        <p:spPr>
          <a:xfrm rot="5400000">
            <a:off x="3248400" y="3238975"/>
            <a:ext cx="796500" cy="11100"/>
          </a:xfrm>
          <a:prstGeom prst="bentConnector4">
            <a:avLst>
              <a:gd fmla="val 32589" name="adj1"/>
              <a:gd fmla="val 2245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9" name="Google Shape;349;p31"/>
          <p:cNvCxnSpPr>
            <a:endCxn id="338" idx="1"/>
          </p:cNvCxnSpPr>
          <p:nvPr/>
        </p:nvCxnSpPr>
        <p:spPr>
          <a:xfrm rot="5400000">
            <a:off x="3240600" y="3931225"/>
            <a:ext cx="805500" cy="4500"/>
          </a:xfrm>
          <a:prstGeom prst="bentConnector4">
            <a:avLst>
              <a:gd fmla="val 32784" name="adj1"/>
              <a:gd fmla="val 5391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0" name="Google Shape;350;p31"/>
          <p:cNvCxnSpPr/>
          <p:nvPr/>
        </p:nvCxnSpPr>
        <p:spPr>
          <a:xfrm flipH="1" rot="10800000">
            <a:off x="5286150" y="2253550"/>
            <a:ext cx="1100100" cy="2085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p31"/>
          <p:cNvCxnSpPr>
            <a:endCxn id="340" idx="1"/>
          </p:cNvCxnSpPr>
          <p:nvPr/>
        </p:nvCxnSpPr>
        <p:spPr>
          <a:xfrm rot="5400000">
            <a:off x="6052600" y="2595775"/>
            <a:ext cx="694200" cy="12900"/>
          </a:xfrm>
          <a:prstGeom prst="bentConnector4">
            <a:avLst>
              <a:gd fmla="val 30024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2" name="Google Shape;352;p31"/>
          <p:cNvCxnSpPr>
            <a:endCxn id="341" idx="1"/>
          </p:cNvCxnSpPr>
          <p:nvPr/>
        </p:nvCxnSpPr>
        <p:spPr>
          <a:xfrm rot="5400000">
            <a:off x="6055900" y="3292525"/>
            <a:ext cx="687600" cy="12900"/>
          </a:xfrm>
          <a:prstGeom prst="bentConnector4">
            <a:avLst>
              <a:gd fmla="val 29832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3" name="Google Shape;353;p31"/>
          <p:cNvCxnSpPr>
            <a:endCxn id="342" idx="1"/>
          </p:cNvCxnSpPr>
          <p:nvPr/>
        </p:nvCxnSpPr>
        <p:spPr>
          <a:xfrm rot="5400000">
            <a:off x="6050650" y="3980725"/>
            <a:ext cx="698100" cy="12900"/>
          </a:xfrm>
          <a:prstGeom prst="bentConnector4">
            <a:avLst>
              <a:gd fmla="val 30135" name="adj1"/>
              <a:gd fmla="val 19459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343764"/>
      </a:dk1>
      <a:lt1>
        <a:srgbClr val="FFFFFF"/>
      </a:lt1>
      <a:dk2>
        <a:srgbClr val="666666"/>
      </a:dk2>
      <a:lt2>
        <a:srgbClr val="E9EAFD"/>
      </a:lt2>
      <a:accent1>
        <a:srgbClr val="BBE617"/>
      </a:accent1>
      <a:accent2>
        <a:srgbClr val="4B508D"/>
      </a:accent2>
      <a:accent3>
        <a:srgbClr val="701C7F"/>
      </a:accent3>
      <a:accent4>
        <a:srgbClr val="BEC4E0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